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9" r:id="rId3"/>
    <p:sldId id="260" r:id="rId4"/>
    <p:sldId id="277" r:id="rId5"/>
    <p:sldId id="286" r:id="rId6"/>
    <p:sldId id="287" r:id="rId7"/>
    <p:sldId id="292" r:id="rId8"/>
    <p:sldId id="295" r:id="rId9"/>
    <p:sldId id="288" r:id="rId10"/>
    <p:sldId id="294" r:id="rId11"/>
    <p:sldId id="289" r:id="rId12"/>
    <p:sldId id="296" r:id="rId13"/>
    <p:sldId id="297" r:id="rId14"/>
    <p:sldId id="290" r:id="rId15"/>
    <p:sldId id="298" r:id="rId16"/>
    <p:sldId id="293" r:id="rId17"/>
    <p:sldId id="291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1481" userDrawn="1">
          <p15:clr>
            <a:srgbClr val="A4A3A4"/>
          </p15:clr>
        </p15:guide>
        <p15:guide id="4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727"/>
    <a:srgbClr val="3B6345"/>
    <a:srgbClr val="75AB82"/>
    <a:srgbClr val="558D62"/>
    <a:srgbClr val="457350"/>
    <a:srgbClr val="2B1D5B"/>
    <a:srgbClr val="589267"/>
    <a:srgbClr val="9684D8"/>
    <a:srgbClr val="6A50C8"/>
    <a:srgbClr val="36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5" autoAdjust="0"/>
    <p:restoredTop sz="82754" autoAdjust="0"/>
  </p:normalViewPr>
  <p:slideViewPr>
    <p:cSldViewPr snapToGrid="0">
      <p:cViewPr varScale="1">
        <p:scale>
          <a:sx n="64" d="100"/>
          <a:sy n="64" d="100"/>
        </p:scale>
        <p:origin x="464" y="48"/>
      </p:cViewPr>
      <p:guideLst>
        <p:guide orient="horz" pos="2160"/>
        <p:guide pos="7333"/>
        <p:guide pos="1481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D7391-732B-4C23-A567-B81AE63A574F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89AB2-3C1D-4D9D-AE8B-6BEF33408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3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各位老师们，大家下午好。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9AB2-3C1D-4D9D-AE8B-6BEF334087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9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9810F-D5E9-456D-ACBA-A56CF76F5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D7E8A-0818-4F32-AA53-19854C7DE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E4AA3-F293-4228-93CF-FC2CC705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3D624-9302-403D-B25E-5F36723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5358C-F68E-470B-B046-E340B29A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12B99-A694-4BFE-B8D9-5E1D696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41AE3A-C9A4-4AB6-AB7E-687531C5D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ED2E2-9B77-46D9-9C58-C8E9392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76739-87BF-4881-B56C-FCB9BA9E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74E19-CBF2-4282-9373-AB733C0B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6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913251-6C86-4C5E-A3AF-A6F53952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7B3C21-3F5C-4F38-981D-44CD078AA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54D94-26C6-4342-908D-C652CA95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CE30F-42B2-4E93-AF70-37B08C50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90FE-844C-411C-8FF6-2DD79E38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184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3DE-A3AE-4B21-895A-D23D94F3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1A0D0-3679-467A-9F85-8B04A43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8647-8EE8-4368-9F86-403CE06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F0BDE-ABB7-4121-AD23-BDE0818D1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54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85A5-1AB9-4BF2-9702-8B6C26C4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99F48-9C82-4396-A8E9-006E2AC2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A4ADF-5161-48F6-AA80-813D1719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39E3-1D90-4D4A-93A8-C0B4C632FB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8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0345F-352B-4677-80D7-F5296ECF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2DA6C-FE31-466C-8581-4B2902A1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8C5E-BD6B-48DA-8339-D08F7168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04706-72A2-4224-BB95-4E69669FAC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85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F09DD2-D141-43A7-BAC2-2D7678C0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2F1CE85-7B19-417B-86C6-84DFB62F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26F8F9-8D26-472F-97DA-07742ED5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8BD1A-AA93-44B1-8859-87DCFA9EFF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2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4E3391-0432-4434-A0B7-B56A1355E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7F88B-AD8B-48BB-A22C-044BB19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4C5348-6FBE-4FA8-97F3-CF4B7127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10EF5-722E-40AB-9DA9-19ACDE7DA3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911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2AC7FB0-618B-429C-998C-C752A0CC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FBB41F-E1CF-444A-843F-79D9287E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193707-0045-4B45-9B56-A89DB544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E0C0E-3293-4D7A-9656-20F3A763B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09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004C1-5976-4D35-992F-14AC3FDD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38499-BF68-489D-9F2A-9B066628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66CD515-4ED6-4595-BD36-CD7CD75F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3C0A-6AC3-4E1C-93D6-E0D028880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549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67BE1B-ADC0-4A96-A3C7-5E4CC1F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80A6A0-94E3-4080-8D34-BD78BE2D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F300B1-5220-44F1-9526-250DD2E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05557-A667-465D-BB36-01B65EA89C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712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C480F-54DA-4E16-9FC6-4DE620A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FE18F-904D-401C-9C0A-9A299BC3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1512DB-4B29-46EC-A3FB-7F3764A8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3E502A-575C-4953-859D-FC5AA3AB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01718A-3B9A-42A0-AAAE-8EFE8D2B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844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AC48B2-5424-4DBB-82B3-7F75A258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57A3CF-90E5-4B2D-B91C-C871940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644FDD-A616-4DAE-AB52-7693E069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FB31E-358F-47ED-9946-09A694DF4F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0784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3FFA-FC97-4F5B-95AB-96A64533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D8F1-B628-4F68-9276-58910415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9D1B5-0A85-4287-B24F-5FE8E986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0C9A-8426-4771-A671-61D10DC661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159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DA007-EA12-410F-9123-87378DEC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7814D-96BA-495D-BF86-31C2782F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D7C1-4471-46FC-9073-E5BBE2E4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60C67-5AEB-4BE6-BBAD-2C20265F01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872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2F6B-CB3A-4957-8D70-BF974740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A1057-DF8B-4518-B8FE-EF0101EB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081630-AD01-49F1-8C8A-10CCA8B0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7D12D-578A-4909-B18C-213886C9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74372-D245-4204-9FA5-DF82DF6A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5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35426-56B9-4120-8107-0E7DE437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CDA97-EA64-486C-B299-FFF51796C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DB58FD-1B63-48AF-B18B-6007DBAB9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12368-0662-4688-8B89-0135706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9EB49B-2E84-4F7F-95B3-196746E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A680E-1499-43D2-8FE5-20F8A0C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5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C81A-1B25-4A85-9ADD-72D72DF6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1E963C-BC0C-4733-9C14-32B88043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3D268C-FC5C-48E6-BCDB-BDE0EFD6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610811-C508-4FF5-BED0-327EF1F20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CFC29-E1E5-456A-AD48-97C826F77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89553B-2191-4401-AADA-B9AEA7A8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28BAA-7E1F-4C80-88C5-710CFB36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264F7-5275-418C-BF48-64D9BF1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1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B107D-6707-47B9-80EF-7213C7A2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A87944-92D1-4BDE-AC24-B1462C88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C4237-5E59-4FF1-937C-1FDDCD32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948852-6A88-49B6-8B1F-5ED7C593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9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D7CD1C-12F0-44E3-8DFE-F28E5CFA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135CC-2625-4CFC-97C7-2CA764CD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47202-1325-46A0-AB11-582C252D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66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3D228-44A6-4B99-A2FF-09F22197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B2F14-AA35-4122-8520-8D234FE9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9B57FA-8A59-449A-9229-444645A41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B37723-B50C-490B-91F2-A74D600E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17338D-5EDE-4B75-91EC-FCE5E074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932D62-2DE0-4BF4-B36B-381DC936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988EC-EDDB-4DC1-9DBF-EAE51E5A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86DC13-8736-4009-BA44-CC4BE909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F531F8-60FF-40C9-A966-56C83FB8D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55A49-5200-4AF4-98F8-6E05048E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067F60-63F7-40F5-B65F-80EA72EA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46B506-F249-486F-87A6-779F1EE9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FA881-77D9-4268-BA6E-C75F5C2C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B77D70-65CF-43F3-833E-2D0F3C2A9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E07CE-C61F-4699-847F-EF4C71617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284F-55D7-419B-8C67-6D170B282919}" type="datetimeFigureOut">
              <a:rPr lang="zh-CN" altLang="en-US" smtClean="0"/>
              <a:t>2019/5/28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3CE98-0DD7-4C8F-83A5-4F183CF64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16093F-1BA8-4E18-9BB4-79675E61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97B6-6465-4EA7-BA00-492F9CB0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28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55271F6-77E4-4B2C-993C-9A73CEF6B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57C44DA-62B9-4B86-B8BD-75BB27F4F9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B10A-F0C7-4687-83FB-C3E07D6FD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5948-E8BF-42A7-998A-52184D7EA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DA19-1138-47E9-80C8-C0B55A19D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1EE1351-FCCE-4D88-BA2D-A6F634104D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0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6.sv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6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sv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3B7C6FE-53B9-416F-A026-2306A6F8D392}"/>
              </a:ext>
            </a:extLst>
          </p:cNvPr>
          <p:cNvSpPr/>
          <p:nvPr/>
        </p:nvSpPr>
        <p:spPr>
          <a:xfrm>
            <a:off x="937907" y="2171655"/>
            <a:ext cx="10942358" cy="17088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基于深度学习的黑烟车自动识别系统的研究与实现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B9AB8CBD-AD33-470F-B4CC-29E61566C25E}"/>
              </a:ext>
            </a:extLst>
          </p:cNvPr>
          <p:cNvSpPr txBox="1"/>
          <p:nvPr/>
        </p:nvSpPr>
        <p:spPr>
          <a:xfrm>
            <a:off x="937907" y="5082369"/>
            <a:ext cx="387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答辩人：张世杰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A763DB89-50D2-437C-8C61-BA741D979867}"/>
              </a:ext>
            </a:extLst>
          </p:cNvPr>
          <p:cNvSpPr txBox="1"/>
          <p:nvPr/>
        </p:nvSpPr>
        <p:spPr>
          <a:xfrm>
            <a:off x="945472" y="5477050"/>
            <a:ext cx="475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导师：吴刚 副教授、熊庆文 教授</a:t>
            </a:r>
          </a:p>
        </p:txBody>
      </p:sp>
      <p:sp>
        <p:nvSpPr>
          <p:cNvPr id="129" name="弧形 128">
            <a:extLst>
              <a:ext uri="{FF2B5EF4-FFF2-40B4-BE49-F238E27FC236}">
                <a16:creationId xmlns:a16="http://schemas.microsoft.com/office/drawing/2014/main" id="{469B644D-DC69-4D46-BD8D-753C3CF5EB9F}"/>
              </a:ext>
            </a:extLst>
          </p:cNvPr>
          <p:cNvSpPr/>
          <p:nvPr/>
        </p:nvSpPr>
        <p:spPr>
          <a:xfrm rot="18900000" flipH="1">
            <a:off x="469003" y="1479395"/>
            <a:ext cx="3093364" cy="309336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CCE6BA-1F94-4078-ADE8-C17C25E0F55C}"/>
              </a:ext>
            </a:extLst>
          </p:cNvPr>
          <p:cNvSpPr txBox="1"/>
          <p:nvPr/>
        </p:nvSpPr>
        <p:spPr>
          <a:xfrm>
            <a:off x="9572496" y="6086909"/>
            <a:ext cx="242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专业：空间信息与数字技术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2015302580088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235A680C-8D91-4683-9A03-DC01C918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72" y="431841"/>
            <a:ext cx="4031370" cy="13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74B0DD-6BB9-4F81-B887-F5C352655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07" y="0"/>
            <a:ext cx="4329341" cy="324700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97D5FD6-F63B-4515-A2DB-904F9D704A6E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最佳网络结构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0D571F-2AB0-4BD6-9DA4-A05CCFDB9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43" y="3247006"/>
            <a:ext cx="4814658" cy="3610994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6139A4E-57E0-45D9-AD48-48B91CF0C76A}"/>
              </a:ext>
            </a:extLst>
          </p:cNvPr>
          <p:cNvSpPr/>
          <p:nvPr/>
        </p:nvSpPr>
        <p:spPr>
          <a:xfrm>
            <a:off x="2331520" y="2893263"/>
            <a:ext cx="4902301" cy="110613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小巧高效，训练更快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反复使用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块构建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Resnet50: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使用残差块构建，较深的深度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98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95B37984-6FBF-48BF-AECB-7C1AF8CD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98" y="446817"/>
            <a:ext cx="5953702" cy="4471476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0925AA-4A5E-4806-8037-7048FE20139B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最佳批大小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4FCBA01-A703-4629-85AF-3D016D1106A1}"/>
              </a:ext>
            </a:extLst>
          </p:cNvPr>
          <p:cNvSpPr/>
          <p:nvPr/>
        </p:nvSpPr>
        <p:spPr>
          <a:xfrm>
            <a:off x="3597055" y="5174630"/>
            <a:ext cx="7045187" cy="125843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小：大方差，容易脱离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minimal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，训练时间更长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大：可借助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矩阵运算加速，训练时间短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显存允许的情况下，尽量使用更大的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115390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999397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模型优化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9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3076" name="图片 1">
            <a:extLst>
              <a:ext uri="{FF2B5EF4-FFF2-40B4-BE49-F238E27FC236}">
                <a16:creationId xmlns:a16="http://schemas.microsoft.com/office/drawing/2014/main" id="{72871558-0246-4BA4-A2A1-30461D1E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70" y="1040945"/>
            <a:ext cx="9505057" cy="348786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27E45D-642C-4DB0-ADFE-8D90BEFD8764}"/>
              </a:ext>
            </a:extLst>
          </p:cNvPr>
          <p:cNvSpPr txBox="1"/>
          <p:nvPr/>
        </p:nvSpPr>
        <p:spPr>
          <a:xfrm>
            <a:off x="2095500" y="323017"/>
            <a:ext cx="2556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最佳学习率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D80FD9-8386-4138-AECB-95D6CC08E791}"/>
              </a:ext>
            </a:extLst>
          </p:cNvPr>
          <p:cNvSpPr/>
          <p:nvPr/>
        </p:nvSpPr>
        <p:spPr>
          <a:xfrm>
            <a:off x="3597055" y="5067300"/>
            <a:ext cx="7159845" cy="1365766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：决定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模型收敛状态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每次迭代后网络参数修改幅度过大，导致损失函数震荡无法收敛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 rate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过小：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使模型收敛速度过慢，显著增加训练时间。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57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759C58-9F1F-44F0-8052-A6D4B6EB1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73" y="5391597"/>
            <a:ext cx="1942858" cy="14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33B418-5039-40C7-A7C7-650076957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34" y="3942842"/>
            <a:ext cx="2508387" cy="14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B76ACF-C2F0-4A69-A234-202CE81F3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50" y="3963861"/>
            <a:ext cx="2051429" cy="14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8428B6-82CB-4203-8F59-B6BE5A8DB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46" y="2458270"/>
            <a:ext cx="1902858" cy="14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8E9D08-0E56-4B8A-AC9C-B122E6093F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32" y="2460596"/>
            <a:ext cx="2114286" cy="144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DFF113-E083-4C24-BDB2-6627AE1034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2" y="3951597"/>
            <a:ext cx="1902858" cy="144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128B6E-A1AA-43E5-AA55-29FD9B279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82" y="5391597"/>
            <a:ext cx="2887619" cy="144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C788D63-1FD4-46A4-8BE9-A6F8885D7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60" y="5404564"/>
            <a:ext cx="1742858" cy="144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151B3D-B6AF-4C8A-A018-B18618F41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317" y="1020596"/>
            <a:ext cx="2125714" cy="144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830755E-9501-4DF9-937C-4375980494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74" y="5382842"/>
            <a:ext cx="2108572" cy="144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291444A-CED5-4BF1-87DA-E73ED63562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30" y="2460596"/>
            <a:ext cx="2120000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5A6D7FE-D045-4F18-B2C7-BEBB650FE3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24" y="3945465"/>
            <a:ext cx="2045714" cy="144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897E4AA-B938-40CD-A950-D84115AA8F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58" y="2460596"/>
            <a:ext cx="2114286" cy="1440000"/>
          </a:xfrm>
          <a:prstGeom prst="rect">
            <a:avLst/>
          </a:prstGeom>
        </p:spPr>
      </p:pic>
      <p:pic>
        <p:nvPicPr>
          <p:cNvPr id="4097" name="图片 4096">
            <a:extLst>
              <a:ext uri="{FF2B5EF4-FFF2-40B4-BE49-F238E27FC236}">
                <a16:creationId xmlns:a16="http://schemas.microsoft.com/office/drawing/2014/main" id="{FA753A97-E023-4931-B64D-362E912B1F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99" y="5411188"/>
            <a:ext cx="2022857" cy="1440000"/>
          </a:xfrm>
          <a:prstGeom prst="rect">
            <a:avLst/>
          </a:prstGeom>
        </p:spPr>
      </p:pic>
      <p:pic>
        <p:nvPicPr>
          <p:cNvPr id="4101" name="图片 4100">
            <a:extLst>
              <a:ext uri="{FF2B5EF4-FFF2-40B4-BE49-F238E27FC236}">
                <a16:creationId xmlns:a16="http://schemas.microsoft.com/office/drawing/2014/main" id="{D7258278-DC30-49A8-B6C5-DC4E59F547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84" y="3939333"/>
            <a:ext cx="1908572" cy="1440000"/>
          </a:xfrm>
          <a:prstGeom prst="rect">
            <a:avLst/>
          </a:prstGeom>
        </p:spPr>
      </p:pic>
      <p:pic>
        <p:nvPicPr>
          <p:cNvPr id="4103" name="图片 4102">
            <a:extLst>
              <a:ext uri="{FF2B5EF4-FFF2-40B4-BE49-F238E27FC236}">
                <a16:creationId xmlns:a16="http://schemas.microsoft.com/office/drawing/2014/main" id="{1EE51FB2-89FA-489A-B35B-23744E9006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53" y="2460596"/>
            <a:ext cx="2068572" cy="1440000"/>
          </a:xfrm>
          <a:prstGeom prst="rect">
            <a:avLst/>
          </a:prstGeom>
        </p:spPr>
      </p:pic>
      <p:pic>
        <p:nvPicPr>
          <p:cNvPr id="4105" name="图片 4104">
            <a:extLst>
              <a:ext uri="{FF2B5EF4-FFF2-40B4-BE49-F238E27FC236}">
                <a16:creationId xmlns:a16="http://schemas.microsoft.com/office/drawing/2014/main" id="{AFC5D815-1C00-4A56-9383-EFB28787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97" y="1020596"/>
            <a:ext cx="2160000" cy="1440000"/>
          </a:xfrm>
          <a:prstGeom prst="rect">
            <a:avLst/>
          </a:prstGeom>
        </p:spPr>
      </p:pic>
      <p:pic>
        <p:nvPicPr>
          <p:cNvPr id="4107" name="图片 4106">
            <a:extLst>
              <a:ext uri="{FF2B5EF4-FFF2-40B4-BE49-F238E27FC236}">
                <a16:creationId xmlns:a16="http://schemas.microsoft.com/office/drawing/2014/main" id="{1CD3A956-77E1-420D-84AE-4E3C2C61A74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40" y="1020596"/>
            <a:ext cx="2604402" cy="1440000"/>
          </a:xfrm>
          <a:prstGeom prst="rect">
            <a:avLst/>
          </a:prstGeom>
        </p:spPr>
      </p:pic>
      <p:pic>
        <p:nvPicPr>
          <p:cNvPr id="4109" name="图片 4108">
            <a:extLst>
              <a:ext uri="{FF2B5EF4-FFF2-40B4-BE49-F238E27FC236}">
                <a16:creationId xmlns:a16="http://schemas.microsoft.com/office/drawing/2014/main" id="{C93237B8-E948-43BA-8267-7B006431C8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40" y="1020596"/>
            <a:ext cx="2120000" cy="1440000"/>
          </a:xfrm>
          <a:prstGeom prst="rect">
            <a:avLst/>
          </a:prstGeom>
        </p:spPr>
      </p:pic>
      <p:pic>
        <p:nvPicPr>
          <p:cNvPr id="4111" name="图片 4110">
            <a:extLst>
              <a:ext uri="{FF2B5EF4-FFF2-40B4-BE49-F238E27FC236}">
                <a16:creationId xmlns:a16="http://schemas.microsoft.com/office/drawing/2014/main" id="{8E596A0E-E5E1-4EC1-8F28-642940B6D1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70" y="992732"/>
            <a:ext cx="1182858" cy="144000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FCF0753-6840-4C70-AB00-86BA4A69658A}"/>
              </a:ext>
            </a:extLst>
          </p:cNvPr>
          <p:cNvSpPr txBox="1"/>
          <p:nvPr/>
        </p:nvSpPr>
        <p:spPr>
          <a:xfrm>
            <a:off x="2095501" y="323017"/>
            <a:ext cx="345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一类图检测效果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F52543F2-B2CB-4875-B554-22EE4C34ACAA}"/>
              </a:ext>
            </a:extLst>
          </p:cNvPr>
          <p:cNvSpPr/>
          <p:nvPr/>
        </p:nvSpPr>
        <p:spPr>
          <a:xfrm>
            <a:off x="4964201" y="255575"/>
            <a:ext cx="4458095" cy="65810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正确识别较远、较小、较淡的黑烟尾气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位置预测准确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24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FCF0753-6840-4C70-AB00-86BA4A69658A}"/>
              </a:ext>
            </a:extLst>
          </p:cNvPr>
          <p:cNvSpPr txBox="1"/>
          <p:nvPr/>
        </p:nvSpPr>
        <p:spPr>
          <a:xfrm>
            <a:off x="1971325" y="90783"/>
            <a:ext cx="3450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二类图检测效果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2452B-A3E5-4FD2-A0A5-88E8E2738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63" y="581313"/>
            <a:ext cx="2325992" cy="16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11E835-2205-4C76-9AB5-C6FEA9E54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64" y="2162258"/>
            <a:ext cx="3202673" cy="162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5F7F84-C03C-4F35-86A0-A02CB74A9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07" y="606695"/>
            <a:ext cx="2551500" cy="16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BFB351-8AA8-43EA-8FBD-1EEEE4879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19" y="5238000"/>
            <a:ext cx="2382724" cy="162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51F4B3F-235F-4CEC-B0BA-C875D7977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37" y="5275727"/>
            <a:ext cx="2037857" cy="162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47574EB-DAAC-43D6-8AB2-DEEA080E0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64" y="5295872"/>
            <a:ext cx="2345559" cy="162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AA65168-FA7A-4E7C-8AD5-55420AEAA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87" y="2145208"/>
            <a:ext cx="2090118" cy="162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EBDBD76-1648-4F8E-B166-EE50AE1AB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30" y="3699994"/>
            <a:ext cx="2253913" cy="162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697298F-971A-4D13-B38A-66AACBB3C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4" y="3694782"/>
            <a:ext cx="2301776" cy="162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4D72A91-2B22-48AF-A712-898A72F404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65" y="634954"/>
            <a:ext cx="2417143" cy="162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0F17DF2-0768-4869-AE46-1F7A17CCF6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14" y="3726001"/>
            <a:ext cx="2469193" cy="162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A56C1371-3FAF-4087-AD1F-52077259D0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293" y="2195476"/>
            <a:ext cx="2530414" cy="162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4CA9302-2840-4BF5-9A08-582AF13746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48" y="5315310"/>
            <a:ext cx="2495323" cy="162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68A69E8-82E1-4A63-82AF-CF1968E913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93" y="3691264"/>
            <a:ext cx="1896429" cy="1620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0D29C95-6BBA-4936-83F4-B56737EDAB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78" y="2161172"/>
            <a:ext cx="2134286" cy="162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6B16171-1BD9-45F3-8057-044220708E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04" y="575476"/>
            <a:ext cx="2674061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4561395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2" y="2877674"/>
            <a:ext cx="178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1A1B6D0-BCC3-4C88-9BCB-FF9BDACB7CD8}"/>
              </a:ext>
            </a:extLst>
          </p:cNvPr>
          <p:cNvSpPr txBox="1"/>
          <p:nvPr/>
        </p:nvSpPr>
        <p:spPr>
          <a:xfrm>
            <a:off x="2095501" y="323017"/>
            <a:ext cx="149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误识别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67883E-F29F-42EE-86AE-07373B84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52" y="1013012"/>
            <a:ext cx="2627863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4340E0-6941-42FF-AEC5-8B2544A47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771" y="1013012"/>
            <a:ext cx="2734285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EC3C5B-F4E5-4E78-85A2-86F921F3C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80" y="3796078"/>
            <a:ext cx="3555245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321A8D-928A-473C-9B63-6249030FB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27" y="3796078"/>
            <a:ext cx="2999429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0B1B18-59D0-4801-B667-4D1AF74CA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68" y="1013012"/>
            <a:ext cx="3688150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0DB9C1-9B52-4612-9BFB-067830F64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64" y="3806683"/>
            <a:ext cx="3123714" cy="20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085164-B20B-49B0-94DC-F86618C30A5C}"/>
              </a:ext>
            </a:extLst>
          </p:cNvPr>
          <p:cNvSpPr txBox="1"/>
          <p:nvPr/>
        </p:nvSpPr>
        <p:spPr>
          <a:xfrm>
            <a:off x="2609673" y="3051317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运动模糊下的树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B4F26E-9634-4AD8-ACBD-19E19F13984C}"/>
              </a:ext>
            </a:extLst>
          </p:cNvPr>
          <p:cNvSpPr txBox="1"/>
          <p:nvPr/>
        </p:nvSpPr>
        <p:spPr>
          <a:xfrm>
            <a:off x="6363554" y="3051316"/>
            <a:ext cx="1475955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C45F4FC-4D38-46C4-ABDD-74405A6DD9DF}"/>
              </a:ext>
            </a:extLst>
          </p:cNvPr>
          <p:cNvSpPr txBox="1"/>
          <p:nvPr/>
        </p:nvSpPr>
        <p:spPr>
          <a:xfrm>
            <a:off x="10241748" y="3051316"/>
            <a:ext cx="1475955" cy="37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较黑的阴影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86BC3-1AEC-461B-A944-D529A82596A3}"/>
              </a:ext>
            </a:extLst>
          </p:cNvPr>
          <p:cNvSpPr txBox="1"/>
          <p:nvPr/>
        </p:nvSpPr>
        <p:spPr>
          <a:xfrm>
            <a:off x="2543190" y="5846035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C591653-1266-4C68-B203-F79BA56FAD45}"/>
              </a:ext>
            </a:extLst>
          </p:cNvPr>
          <p:cNvSpPr txBox="1"/>
          <p:nvPr/>
        </p:nvSpPr>
        <p:spPr>
          <a:xfrm>
            <a:off x="9824582" y="5846035"/>
            <a:ext cx="1746661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图像前方的人头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102D000-6018-44E4-8D20-9C38175C865D}"/>
              </a:ext>
            </a:extLst>
          </p:cNvPr>
          <p:cNvSpPr txBox="1"/>
          <p:nvPr/>
        </p:nvSpPr>
        <p:spPr>
          <a:xfrm>
            <a:off x="6537102" y="5844988"/>
            <a:ext cx="117153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较黑的倒影</a:t>
            </a:r>
          </a:p>
        </p:txBody>
      </p:sp>
    </p:spTree>
    <p:extLst>
      <p:ext uri="{BB962C8B-B14F-4D97-AF65-F5344CB8AC3E}">
        <p14:creationId xmlns:p14="http://schemas.microsoft.com/office/powerpoint/2010/main" val="356728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5125666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总结展望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4432" y="343967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8179" y="400167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4432" y="456386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EE91F15-B0BC-4CA8-BB52-43B063948164}"/>
              </a:ext>
            </a:extLst>
          </p:cNvPr>
          <p:cNvGrpSpPr/>
          <p:nvPr/>
        </p:nvGrpSpPr>
        <p:grpSpPr>
          <a:xfrm>
            <a:off x="2421792" y="824789"/>
            <a:ext cx="4307102" cy="4958361"/>
            <a:chOff x="2689011" y="216269"/>
            <a:chExt cx="4307102" cy="495836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31F5E20-B921-43DD-B9CB-C797915E80F8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671942D-6A80-47C8-8CDF-7806EA420C79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8E51072-9308-4FA1-AA21-805AA234647D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9927D42-B82C-41FA-9314-D747EF2915F7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</a:t>
                </a: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6E142B6-F1A5-4FC4-A949-29C4111AAF83}"/>
                </a:ext>
              </a:extLst>
            </p:cNvPr>
            <p:cNvSpPr txBox="1"/>
            <p:nvPr/>
          </p:nvSpPr>
          <p:spPr>
            <a:xfrm>
              <a:off x="3057464" y="1503388"/>
              <a:ext cx="3570194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最终使用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目标检测算法，特征提取网络使用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resnet50_v1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，小批量随机梯度下降的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batch size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learning rate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0.001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，对在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PASCAL VOC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数据集上预训练的模型进行微调，迭代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epoch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后得到的最佳模型在测试集上的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mAP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0.9752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3EAF95-3BDD-4819-B063-E900AE18C7B8}"/>
              </a:ext>
            </a:extLst>
          </p:cNvPr>
          <p:cNvGrpSpPr/>
          <p:nvPr/>
        </p:nvGrpSpPr>
        <p:grpSpPr>
          <a:xfrm>
            <a:off x="7160917" y="840065"/>
            <a:ext cx="4307102" cy="4958361"/>
            <a:chOff x="2689011" y="216269"/>
            <a:chExt cx="4307102" cy="4958361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6B37BA8F-2CE6-4400-BA3B-2D32C5B3F1BF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0A24BD7-6C7A-4F5C-9544-C349D16B6065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5623D952-FEEA-49DE-BE91-41B52ACB9E2D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6DA83F5-A070-4108-9458-BC8005C68BFD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不足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4B00E8-854F-4C0C-8216-B6FD501826DA}"/>
                </a:ext>
              </a:extLst>
            </p:cNvPr>
            <p:cNvSpPr txBox="1"/>
            <p:nvPr/>
          </p:nvSpPr>
          <p:spPr>
            <a:xfrm>
              <a:off x="2949986" y="861271"/>
              <a:ext cx="3785150" cy="374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数据集还有较大的提升空间，可以加入更多的来自实际应用场景的图片，涵盖更多的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天气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夜晚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远景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针对不同的应用场景，可以发掘各应用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场景的特点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，针对这些特点对算法进一步改进，提高模型检测能力。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实际应用中，黑烟车检测是基于视频的，视频相较于图像，多了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时间维度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的信息以及更多的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上下文相关性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，这可以进一步对模型进行扩展。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78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>
            <a:extLst>
              <a:ext uri="{FF2B5EF4-FFF2-40B4-BE49-F238E27FC236}">
                <a16:creationId xmlns:a16="http://schemas.microsoft.com/office/drawing/2014/main" id="{8C63C0E1-7954-4885-8795-D9C1BBF99240}"/>
              </a:ext>
            </a:extLst>
          </p:cNvPr>
          <p:cNvSpPr/>
          <p:nvPr/>
        </p:nvSpPr>
        <p:spPr>
          <a:xfrm rot="2700000">
            <a:off x="4039768" y="-86522"/>
            <a:ext cx="7031044" cy="703104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643CF38-3014-4102-B137-5B4B4E733DF5}"/>
              </a:ext>
            </a:extLst>
          </p:cNvPr>
          <p:cNvSpPr txBox="1"/>
          <p:nvPr/>
        </p:nvSpPr>
        <p:spPr>
          <a:xfrm>
            <a:off x="5189984" y="2441336"/>
            <a:ext cx="4814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68B6CA26-5018-4D38-A048-E29B5174F1AD}"/>
              </a:ext>
            </a:extLst>
          </p:cNvPr>
          <p:cNvSpPr/>
          <p:nvPr/>
        </p:nvSpPr>
        <p:spPr>
          <a:xfrm>
            <a:off x="-750277" y="2826553"/>
            <a:ext cx="5222328" cy="12048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506968C5-628F-414F-9E69-D907B42BB8B8}"/>
              </a:ext>
            </a:extLst>
          </p:cNvPr>
          <p:cNvSpPr txBox="1"/>
          <p:nvPr/>
        </p:nvSpPr>
        <p:spPr>
          <a:xfrm>
            <a:off x="5189984" y="3688953"/>
            <a:ext cx="4814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LISTENING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04F17-84E2-4037-9593-7BC9D26C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6" y="3021598"/>
            <a:ext cx="2559321" cy="8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弧形 191">
            <a:extLst>
              <a:ext uri="{FF2B5EF4-FFF2-40B4-BE49-F238E27FC236}">
                <a16:creationId xmlns:a16="http://schemas.microsoft.com/office/drawing/2014/main" id="{10B0C9A5-5411-4FF8-8CEC-CBD0057263E5}"/>
              </a:ext>
            </a:extLst>
          </p:cNvPr>
          <p:cNvSpPr/>
          <p:nvPr/>
        </p:nvSpPr>
        <p:spPr>
          <a:xfrm rot="2700000">
            <a:off x="22830" y="-411068"/>
            <a:ext cx="7717282" cy="7717282"/>
          </a:xfrm>
          <a:prstGeom prst="arc">
            <a:avLst/>
          </a:prstGeom>
          <a:solidFill>
            <a:schemeClr val="bg1"/>
          </a:solidFill>
          <a:ln w="101600" cap="rnd">
            <a:solidFill>
              <a:srgbClr val="21372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337B3A8A-54E8-428F-BB11-304F98351173}"/>
              </a:ext>
            </a:extLst>
          </p:cNvPr>
          <p:cNvSpPr/>
          <p:nvPr/>
        </p:nvSpPr>
        <p:spPr>
          <a:xfrm>
            <a:off x="1365692" y="1103406"/>
            <a:ext cx="733500" cy="196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E145C3-EBCD-4E4A-9DFE-CBFE0E0507A8}"/>
              </a:ext>
            </a:extLst>
          </p:cNvPr>
          <p:cNvSpPr txBox="1"/>
          <p:nvPr/>
        </p:nvSpPr>
        <p:spPr>
          <a:xfrm>
            <a:off x="8606476" y="2570759"/>
            <a:ext cx="221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F95D22-B257-4712-A7D4-B609752660F2}"/>
              </a:ext>
            </a:extLst>
          </p:cNvPr>
          <p:cNvSpPr txBox="1"/>
          <p:nvPr/>
        </p:nvSpPr>
        <p:spPr>
          <a:xfrm>
            <a:off x="4158432" y="1495051"/>
            <a:ext cx="326689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67C450-C74B-4508-AA9B-1B20E8B92435}"/>
              </a:ext>
            </a:extLst>
          </p:cNvPr>
          <p:cNvSpPr txBox="1"/>
          <p:nvPr/>
        </p:nvSpPr>
        <p:spPr>
          <a:xfrm>
            <a:off x="8606476" y="3447574"/>
            <a:ext cx="221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8C30FEAB-4A95-4647-8077-74FAEF11BA68}"/>
              </a:ext>
            </a:extLst>
          </p:cNvPr>
          <p:cNvSpPr/>
          <p:nvPr/>
        </p:nvSpPr>
        <p:spPr>
          <a:xfrm>
            <a:off x="-609600" y="1481960"/>
            <a:ext cx="3586886" cy="1204894"/>
          </a:xfrm>
          <a:prstGeom prst="roundRect">
            <a:avLst>
              <a:gd name="adj" fmla="val 50000"/>
            </a:avLst>
          </a:prstGeom>
          <a:solidFill>
            <a:srgbClr val="213727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弧形 192">
            <a:extLst>
              <a:ext uri="{FF2B5EF4-FFF2-40B4-BE49-F238E27FC236}">
                <a16:creationId xmlns:a16="http://schemas.microsoft.com/office/drawing/2014/main" id="{ED3720F9-197A-4C79-9A2E-A5FAD322E611}"/>
              </a:ext>
            </a:extLst>
          </p:cNvPr>
          <p:cNvSpPr/>
          <p:nvPr/>
        </p:nvSpPr>
        <p:spPr>
          <a:xfrm rot="18900000" flipH="1">
            <a:off x="1794488" y="1740506"/>
            <a:ext cx="687804" cy="687804"/>
          </a:xfrm>
          <a:prstGeom prst="arc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534A9A66-5275-45A6-B293-735E63D5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0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矩形: 圆角 625">
            <a:extLst>
              <a:ext uri="{FF2B5EF4-FFF2-40B4-BE49-F238E27FC236}">
                <a16:creationId xmlns:a16="http://schemas.microsoft.com/office/drawing/2014/main" id="{96E31A82-6E50-4664-9730-0F27BB4AC5E5}"/>
              </a:ext>
            </a:extLst>
          </p:cNvPr>
          <p:cNvSpPr/>
          <p:nvPr/>
        </p:nvSpPr>
        <p:spPr>
          <a:xfrm>
            <a:off x="2689011" y="990976"/>
            <a:ext cx="8619456" cy="156305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黑烟尾气含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余种化学物质，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空气细小颗粒物超标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光化学污染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的罪魁祸首。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日，国务院发布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打赢蓝天保卫战三年行动计划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柴油车辆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成重点监督对象。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长期以来，交管部门通过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逢车必查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的检测手段查找黑烟车，需要尾气检测设备，拦车检测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效率低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，道路交通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更加繁忙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2553484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3" y="3119304"/>
            <a:ext cx="169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335280" y="1724346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37564" y="1827093"/>
              <a:ext cx="1802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1" name="文本框 320">
            <a:extLst>
              <a:ext uri="{FF2B5EF4-FFF2-40B4-BE49-F238E27FC236}">
                <a16:creationId xmlns:a16="http://schemas.microsoft.com/office/drawing/2014/main" id="{CC4072AC-5BF3-411A-BCF0-99560B40353A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A70F17BA-8B68-42B7-B3D9-64961BE1FC8E}"/>
              </a:ext>
            </a:extLst>
          </p:cNvPr>
          <p:cNvSpPr/>
          <p:nvPr/>
        </p:nvSpPr>
        <p:spPr>
          <a:xfrm>
            <a:off x="2689011" y="4208437"/>
            <a:ext cx="8619456" cy="156305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得益于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的丰富和计算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的发展，深度学习应用条件日渐成熟，炙手可热。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）的出现，展示了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图像特征自动提取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的巨大潜力，变革了计算机视觉研究的方向。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近年来，层级更深、表现更优的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不断涌现，速度更快、识别更准的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相继问世。</a:t>
            </a: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E8E69A36-871E-4E65-91D2-07722AA97F93}"/>
              </a:ext>
            </a:extLst>
          </p:cNvPr>
          <p:cNvSpPr/>
          <p:nvPr/>
        </p:nvSpPr>
        <p:spPr>
          <a:xfrm>
            <a:off x="3365592" y="3070214"/>
            <a:ext cx="7266293" cy="6491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基于深度学习的黑烟车自动识别系统的研究与实现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2AF0F32-C3D9-4CA8-BC33-C9E69B1BFF6A}"/>
              </a:ext>
            </a:extLst>
          </p:cNvPr>
          <p:cNvSpPr/>
          <p:nvPr/>
        </p:nvSpPr>
        <p:spPr>
          <a:xfrm>
            <a:off x="4234635" y="3119304"/>
            <a:ext cx="1229440" cy="537544"/>
          </a:xfrm>
          <a:prstGeom prst="roundRect">
            <a:avLst/>
          </a:prstGeom>
          <a:solidFill>
            <a:srgbClr val="589267">
              <a:alpha val="50000"/>
            </a:srgbClr>
          </a:solidFill>
          <a:ln>
            <a:solidFill>
              <a:srgbClr val="589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5B7C1C1E-91F3-4E66-9CB3-963F517AC946}"/>
              </a:ext>
            </a:extLst>
          </p:cNvPr>
          <p:cNvSpPr/>
          <p:nvPr/>
        </p:nvSpPr>
        <p:spPr>
          <a:xfrm>
            <a:off x="5765003" y="3112461"/>
            <a:ext cx="934049" cy="537544"/>
          </a:xfrm>
          <a:prstGeom prst="roundRect">
            <a:avLst/>
          </a:prstGeom>
          <a:solidFill>
            <a:srgbClr val="589267">
              <a:alpha val="50000"/>
            </a:srgbClr>
          </a:solidFill>
          <a:ln>
            <a:solidFill>
              <a:srgbClr val="5892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6EB2F15-1A45-41C2-9D93-B0F10DF1EBF2}"/>
              </a:ext>
            </a:extLst>
          </p:cNvPr>
          <p:cNvCxnSpPr>
            <a:cxnSpLocks/>
            <a:stCxn id="12" idx="2"/>
            <a:endCxn id="123" idx="0"/>
          </p:cNvCxnSpPr>
          <p:nvPr/>
        </p:nvCxnSpPr>
        <p:spPr>
          <a:xfrm rot="16200000" flipH="1">
            <a:off x="5648253" y="2857950"/>
            <a:ext cx="551589" cy="2149384"/>
          </a:xfrm>
          <a:prstGeom prst="curvedConnector3">
            <a:avLst>
              <a:gd name="adj1" fmla="val 50000"/>
            </a:avLst>
          </a:prstGeom>
          <a:ln w="50800" cap="rnd">
            <a:solidFill>
              <a:srgbClr val="589267">
                <a:alpha val="8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6D32D59-5ED1-47ED-9B55-0E4D80E6D746}"/>
              </a:ext>
            </a:extLst>
          </p:cNvPr>
          <p:cNvCxnSpPr>
            <a:cxnSpLocks/>
            <a:stCxn id="126" idx="0"/>
            <a:endCxn id="626" idx="2"/>
          </p:cNvCxnSpPr>
          <p:nvPr/>
        </p:nvCxnSpPr>
        <p:spPr>
          <a:xfrm rot="5400000" flipH="1" flipV="1">
            <a:off x="6336167" y="2449890"/>
            <a:ext cx="558432" cy="766711"/>
          </a:xfrm>
          <a:prstGeom prst="curvedConnector3">
            <a:avLst>
              <a:gd name="adj1" fmla="val 50000"/>
            </a:avLst>
          </a:prstGeom>
          <a:ln w="50800" cap="rnd">
            <a:solidFill>
              <a:srgbClr val="589267">
                <a:alpha val="8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1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3119304"/>
            <a:ext cx="164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80834" y="2314490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研究及应用现状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3565B1-1CAF-4E5C-AA54-B6E85126956E}"/>
              </a:ext>
            </a:extLst>
          </p:cNvPr>
          <p:cNvGrpSpPr/>
          <p:nvPr/>
        </p:nvGrpSpPr>
        <p:grpSpPr>
          <a:xfrm>
            <a:off x="2421792" y="824789"/>
            <a:ext cx="4307102" cy="4958361"/>
            <a:chOff x="2689011" y="216269"/>
            <a:chExt cx="4307102" cy="4958361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D433DF1-0BFC-4380-AF4F-F9BCB3936042}"/>
                </a:ext>
              </a:extLst>
            </p:cNvPr>
            <p:cNvSpPr/>
            <p:nvPr/>
          </p:nvSpPr>
          <p:spPr>
            <a:xfrm>
              <a:off x="2689011" y="216269"/>
              <a:ext cx="4307102" cy="4958361"/>
            </a:xfrm>
            <a:prstGeom prst="roundRect">
              <a:avLst>
                <a:gd name="adj" fmla="val 10297"/>
              </a:avLst>
            </a:prstGeom>
            <a:solidFill>
              <a:schemeClr val="bg1"/>
            </a:solidFill>
            <a:ln>
              <a:noFill/>
            </a:ln>
            <a:effectLst>
              <a:outerShdw blurRad="2794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4E66481-072E-4C4E-9D09-15D042124E81}"/>
                </a:ext>
              </a:extLst>
            </p:cNvPr>
            <p:cNvGrpSpPr/>
            <p:nvPr/>
          </p:nvGrpSpPr>
          <p:grpSpPr>
            <a:xfrm>
              <a:off x="3959288" y="395146"/>
              <a:ext cx="1766546" cy="340768"/>
              <a:chOff x="3959289" y="1790189"/>
              <a:chExt cx="1766546" cy="340768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C5E06DB6-30CB-49EE-9E5E-5495E51838DC}"/>
                  </a:ext>
                </a:extLst>
              </p:cNvPr>
              <p:cNvSpPr/>
              <p:nvPr/>
            </p:nvSpPr>
            <p:spPr>
              <a:xfrm>
                <a:off x="3959289" y="1790189"/>
                <a:ext cx="1766546" cy="340768"/>
              </a:xfrm>
              <a:prstGeom prst="roundRect">
                <a:avLst>
                  <a:gd name="adj" fmla="val 50000"/>
                </a:avLst>
              </a:prstGeom>
              <a:solidFill>
                <a:srgbClr val="213727"/>
              </a:solidFill>
              <a:ln w="50800">
                <a:noFill/>
              </a:ln>
              <a:effectLst>
                <a:outerShdw blurRad="469900" sx="104000" sy="104000" algn="ctr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2C7684-AF7B-4326-BA8B-B084D33B233D}"/>
                  </a:ext>
                </a:extLst>
              </p:cNvPr>
              <p:cNvSpPr txBox="1"/>
              <p:nvPr/>
            </p:nvSpPr>
            <p:spPr>
              <a:xfrm>
                <a:off x="4032442" y="1806685"/>
                <a:ext cx="1620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1E1F8B"/>
                    </a:solidFill>
                    <a:latin typeface="浪漫雅圆" panose="02010601040101010101" pitchFamily="2" charset="-122"/>
                    <a:ea typeface="浪漫雅圆" panose="02010601040101010101" pitchFamily="2" charset="-122"/>
                  </a:defRPr>
                </a:lvl1pPr>
              </a:lstStyle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研究现状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9D859FC-E1BF-47D6-9D4B-71D7DB489E70}"/>
                </a:ext>
              </a:extLst>
            </p:cNvPr>
            <p:cNvSpPr txBox="1"/>
            <p:nvPr/>
          </p:nvSpPr>
          <p:spPr>
            <a:xfrm>
              <a:off x="3051411" y="874242"/>
              <a:ext cx="3570194" cy="411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国内江绮鸿、李文松等人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[1]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利用黑烟尾气中颗粒物对可见光中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绿光吸收较多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这一原理来进行黑烟尾气识别，具体做法是通过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CCD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远距离探测机动车尾气管判定是否冒烟，根据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数据信号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的有烟无烟，以及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烟羽背后的深色和浅色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目标之间对比度的差异，来衡量黑烟尾气的黑度。该方法本质上还是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物理方法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，需要相关传感器的支持，其实际工作识别准确率能达到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72%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B934BF4-21D5-4896-BE63-B12FFBA35B33}"/>
              </a:ext>
            </a:extLst>
          </p:cNvPr>
          <p:cNvSpPr/>
          <p:nvPr/>
        </p:nvSpPr>
        <p:spPr>
          <a:xfrm>
            <a:off x="2187999" y="6262344"/>
            <a:ext cx="71264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江绮鸿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李文松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.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黑烟车智能监控系统的应用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[J]. </a:t>
            </a:r>
            <a:r>
              <a:rPr lang="zh-CN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化工管理</a:t>
            </a:r>
            <a:r>
              <a:rPr lang="en-US" altLang="zh-CN" sz="1400" kern="1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2018, No.493(22):97-98.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8FA85A-4498-460C-B34E-D507FA95DC59}"/>
              </a:ext>
            </a:extLst>
          </p:cNvPr>
          <p:cNvGrpSpPr/>
          <p:nvPr/>
        </p:nvGrpSpPr>
        <p:grpSpPr>
          <a:xfrm>
            <a:off x="7160917" y="840065"/>
            <a:ext cx="4307102" cy="4958361"/>
            <a:chOff x="7160917" y="840065"/>
            <a:chExt cx="4307102" cy="495836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16BD46F-4934-43F7-B3E9-6E45B1A65528}"/>
                </a:ext>
              </a:extLst>
            </p:cNvPr>
            <p:cNvGrpSpPr/>
            <p:nvPr/>
          </p:nvGrpSpPr>
          <p:grpSpPr>
            <a:xfrm>
              <a:off x="7160917" y="840065"/>
              <a:ext cx="4307102" cy="4958361"/>
              <a:chOff x="2689011" y="216269"/>
              <a:chExt cx="4307102" cy="4958361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1C6A6919-9F3B-42ED-BF5F-0BFF022B3BA0}"/>
                  </a:ext>
                </a:extLst>
              </p:cNvPr>
              <p:cNvSpPr/>
              <p:nvPr/>
            </p:nvSpPr>
            <p:spPr>
              <a:xfrm>
                <a:off x="2689011" y="216269"/>
                <a:ext cx="4307102" cy="4958361"/>
              </a:xfrm>
              <a:prstGeom prst="roundRect">
                <a:avLst>
                  <a:gd name="adj" fmla="val 102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79400" sx="101000" sy="101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AA486690-25B2-456C-97D9-F245427CC045}"/>
                  </a:ext>
                </a:extLst>
              </p:cNvPr>
              <p:cNvGrpSpPr/>
              <p:nvPr/>
            </p:nvGrpSpPr>
            <p:grpSpPr>
              <a:xfrm>
                <a:off x="3959288" y="395146"/>
                <a:ext cx="1766546" cy="340768"/>
                <a:chOff x="3959289" y="1790189"/>
                <a:chExt cx="1766546" cy="340768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11294EBC-764C-46EC-BD1A-A884510FBD91}"/>
                    </a:ext>
                  </a:extLst>
                </p:cNvPr>
                <p:cNvSpPr/>
                <p:nvPr/>
              </p:nvSpPr>
              <p:spPr>
                <a:xfrm>
                  <a:off x="3959289" y="1790189"/>
                  <a:ext cx="1766546" cy="340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13727"/>
                </a:solidFill>
                <a:ln w="50800">
                  <a:noFill/>
                </a:ln>
                <a:effectLst>
                  <a:outerShdw blurRad="469900" sx="104000" sy="104000" algn="ctr" rotWithShape="0">
                    <a:prstClr val="black">
                      <a:alpha val="2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3EBDEAE0-9A62-47DB-B34C-60ADEE7A149C}"/>
                    </a:ext>
                  </a:extLst>
                </p:cNvPr>
                <p:cNvSpPr txBox="1"/>
                <p:nvPr/>
              </p:nvSpPr>
              <p:spPr>
                <a:xfrm>
                  <a:off x="4032442" y="1806685"/>
                  <a:ext cx="16202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>
                      <a:solidFill>
                        <a:srgbClr val="1E1F8B"/>
                      </a:solidFill>
                      <a:latin typeface="浪漫雅圆" panose="02010601040101010101" pitchFamily="2" charset="-122"/>
                      <a:ea typeface="浪漫雅圆" panose="02010601040101010101" pitchFamily="2" charset="-122"/>
                    </a:defRPr>
                  </a:lvl1pPr>
                </a:lstStyle>
                <a:p>
                  <a:pPr algn="ctr"/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应用现状</a:t>
                  </a:r>
                </a:p>
              </p:txBody>
            </p:sp>
          </p:grp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C47004B9-41E9-44EF-B372-F9C95C4AD6C6}"/>
                  </a:ext>
                </a:extLst>
              </p:cNvPr>
              <p:cNvSpPr txBox="1"/>
              <p:nvPr/>
            </p:nvSpPr>
            <p:spPr>
              <a:xfrm>
                <a:off x="2949986" y="861271"/>
                <a:ext cx="3785150" cy="1156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国内有相关部门黑烟车自动识别系统使用的报道，但并未对系统实现方案进行过多详细介绍。</a:t>
                </a: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18E0D6F-BBBD-4A84-A6DC-442FE31E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8394" y="2767279"/>
              <a:ext cx="3652139" cy="78752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1AE822F-5062-4D76-BC6D-1717315E4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394" y="3780768"/>
              <a:ext cx="3652139" cy="90407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02D8D54-E0FF-4994-BCF9-3C680BB5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8395" y="4910808"/>
              <a:ext cx="3652139" cy="5896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1496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2F424D21-E9D4-4B98-AAA2-F480A0BE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8" y="3394503"/>
            <a:ext cx="7045842" cy="3463498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2868944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数据收集处理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47B679-B7B1-4907-854E-66DCA837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8" y="0"/>
            <a:ext cx="7045842" cy="3089984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633DA9-0BD8-4491-A892-8A22B6F32F68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598D36B-B7DE-40B8-A977-7E4AD5B98193}"/>
              </a:ext>
            </a:extLst>
          </p:cNvPr>
          <p:cNvSpPr/>
          <p:nvPr/>
        </p:nvSpPr>
        <p:spPr>
          <a:xfrm>
            <a:off x="2095500" y="1218051"/>
            <a:ext cx="2688258" cy="1066348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一类图片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(234)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来自国内搜索引擎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多为公交车、柴油车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854A83-3FE4-4732-8112-C6094EB9E720}"/>
              </a:ext>
            </a:extLst>
          </p:cNvPr>
          <p:cNvSpPr/>
          <p:nvPr/>
        </p:nvSpPr>
        <p:spPr>
          <a:xfrm>
            <a:off x="2095500" y="4390925"/>
            <a:ext cx="2688258" cy="147065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二类图片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来自国外搜索引擎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部分有两个黑烟排口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黑烟夸张，更黑更浓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95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2868944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数据收集处理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7564" y="3681302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6633DA9-0BD8-4491-A892-8A22B6F32F68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3218698-67B6-43B7-AAE9-D9DF353807AB}"/>
              </a:ext>
            </a:extLst>
          </p:cNvPr>
          <p:cNvSpPr/>
          <p:nvPr/>
        </p:nvSpPr>
        <p:spPr>
          <a:xfrm>
            <a:off x="4017038" y="323017"/>
            <a:ext cx="4639857" cy="98488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图像标注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离线图像增广：扩充数据集大小为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在线图像增广：增强模型泛化能力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23ED3F-AFA8-4A0D-A646-ED9F172232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3304" r="39034" b="23621"/>
          <a:stretch/>
        </p:blipFill>
        <p:spPr>
          <a:xfrm>
            <a:off x="2589544" y="4169873"/>
            <a:ext cx="1652781" cy="1785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0707BF-C70A-4AAF-9216-A20AAD636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82" y="1720585"/>
            <a:ext cx="2361268" cy="19180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DEA6C1-90D5-475F-B804-9B98D64C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24" y="1773132"/>
            <a:ext cx="2215966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68F570-DD09-4FEA-BC41-E0E797B52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61" y="1772992"/>
            <a:ext cx="2215966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3D9D00-942E-44C6-BF7A-9E442E04A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07" y="1682992"/>
            <a:ext cx="2437564" cy="19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641B3EE-B9A7-4DF9-B1DB-D2E258EF2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60" y="4082788"/>
            <a:ext cx="2386222" cy="19382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E1EF212-F274-4F73-A4FB-D9F858955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79" y="4079997"/>
            <a:ext cx="2384379" cy="1936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D3F5742-5D8A-4B82-AC59-C7ADFB712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02" y="4087926"/>
            <a:ext cx="2384380" cy="1936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A94C914-4AF2-4FCB-AB9B-854D8C18A13D}"/>
              </a:ext>
            </a:extLst>
          </p:cNvPr>
          <p:cNvSpPr txBox="1"/>
          <p:nvPr/>
        </p:nvSpPr>
        <p:spPr>
          <a:xfrm>
            <a:off x="3142342" y="3462465"/>
            <a:ext cx="554804" cy="37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72E64C9-2D83-4EB3-8E54-294959B61F40}"/>
              </a:ext>
            </a:extLst>
          </p:cNvPr>
          <p:cNvSpPr txBox="1"/>
          <p:nvPr/>
        </p:nvSpPr>
        <p:spPr>
          <a:xfrm>
            <a:off x="3096454" y="5852816"/>
            <a:ext cx="554804" cy="377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裁切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2B1BAE-167C-4D5C-A903-13C7DC0002FB}"/>
              </a:ext>
            </a:extLst>
          </p:cNvPr>
          <p:cNvSpPr txBox="1"/>
          <p:nvPr/>
        </p:nvSpPr>
        <p:spPr>
          <a:xfrm>
            <a:off x="5575421" y="5852737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对比度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99300E-A08B-4D94-B51A-1B887075BC6D}"/>
              </a:ext>
            </a:extLst>
          </p:cNvPr>
          <p:cNvSpPr txBox="1"/>
          <p:nvPr/>
        </p:nvSpPr>
        <p:spPr>
          <a:xfrm>
            <a:off x="7811464" y="5852737"/>
            <a:ext cx="125195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直方图均衡化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C00FFD-D093-46BB-8DD4-1483BAA343C4}"/>
              </a:ext>
            </a:extLst>
          </p:cNvPr>
          <p:cNvSpPr txBox="1"/>
          <p:nvPr/>
        </p:nvSpPr>
        <p:spPr>
          <a:xfrm>
            <a:off x="10468825" y="5852737"/>
            <a:ext cx="9181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左右翻转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194F669-C113-446C-BD06-77710378F42F}"/>
              </a:ext>
            </a:extLst>
          </p:cNvPr>
          <p:cNvSpPr txBox="1"/>
          <p:nvPr/>
        </p:nvSpPr>
        <p:spPr>
          <a:xfrm>
            <a:off x="5649132" y="3486009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右旋转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69F0C7D-03E3-492D-8D95-BB766C47483C}"/>
              </a:ext>
            </a:extLst>
          </p:cNvPr>
          <p:cNvSpPr txBox="1"/>
          <p:nvPr/>
        </p:nvSpPr>
        <p:spPr>
          <a:xfrm>
            <a:off x="8080618" y="3449906"/>
            <a:ext cx="74989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左旋转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170A881-4A87-46A4-ACBF-7B205292B35B}"/>
              </a:ext>
            </a:extLst>
          </p:cNvPr>
          <p:cNvSpPr txBox="1"/>
          <p:nvPr/>
        </p:nvSpPr>
        <p:spPr>
          <a:xfrm>
            <a:off x="10530739" y="3492129"/>
            <a:ext cx="918133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亮度增加</a:t>
            </a:r>
          </a:p>
        </p:txBody>
      </p:sp>
    </p:spTree>
    <p:extLst>
      <p:ext uri="{BB962C8B-B14F-4D97-AF65-F5344CB8AC3E}">
        <p14:creationId xmlns:p14="http://schemas.microsoft.com/office/powerpoint/2010/main" val="341868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5A356F-854E-4326-A5CB-7CE919D05F4A}"/>
              </a:ext>
            </a:extLst>
          </p:cNvPr>
          <p:cNvSpPr/>
          <p:nvPr/>
        </p:nvSpPr>
        <p:spPr>
          <a:xfrm>
            <a:off x="3073375" y="5104264"/>
            <a:ext cx="8204225" cy="107237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stage: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速度快，准确度低，代表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stage: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准确度高，速度慢，代表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 R-CNN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 R-CNN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，不牺牲准确度的前提下，提升了速度。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357663-7CF1-4B95-BF75-8D8FF20B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77" y="0"/>
            <a:ext cx="6253423" cy="4700914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955D5F-4A20-4D40-B437-F8B70BB89619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目标检测算法</a:t>
            </a:r>
          </a:p>
        </p:txBody>
      </p:sp>
    </p:spTree>
    <p:extLst>
      <p:ext uri="{BB962C8B-B14F-4D97-AF65-F5344CB8AC3E}">
        <p14:creationId xmlns:p14="http://schemas.microsoft.com/office/powerpoint/2010/main" val="250355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C6C5D5-6286-4AE9-892B-B38A205AE143}"/>
              </a:ext>
            </a:extLst>
          </p:cNvPr>
          <p:cNvSpPr txBox="1"/>
          <p:nvPr/>
        </p:nvSpPr>
        <p:spPr>
          <a:xfrm>
            <a:off x="2095500" y="323017"/>
            <a:ext cx="38430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训练方式</a:t>
            </a:r>
            <a:endParaRPr lang="en-US" altLang="zh-CN" sz="2800" b="1" dirty="0">
              <a:solidFill>
                <a:srgbClr val="21372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(transfer learning)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D9BD30D-EDAA-46A6-9236-DDC9519D9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-1"/>
            <a:ext cx="6604000" cy="4953000"/>
          </a:xfrm>
          <a:prstGeom prst="roundRect">
            <a:avLst>
              <a:gd name="adj" fmla="val 0"/>
            </a:avLst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0908DD-AA48-43C0-9FE2-A9A8AFA8AEE5}"/>
              </a:ext>
            </a:extLst>
          </p:cNvPr>
          <p:cNvSpPr/>
          <p:nvPr/>
        </p:nvSpPr>
        <p:spPr>
          <a:xfrm>
            <a:off x="5588000" y="5367296"/>
            <a:ext cx="2652986" cy="107237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显著减少迭代次数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模型表现更稳定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更强的泛化能力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55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639BAA9-491C-40A1-B10E-36D9DB15D4B9}"/>
              </a:ext>
            </a:extLst>
          </p:cNvPr>
          <p:cNvSpPr/>
          <p:nvPr/>
        </p:nvSpPr>
        <p:spPr>
          <a:xfrm>
            <a:off x="0" y="0"/>
            <a:ext cx="1825599" cy="6858000"/>
          </a:xfrm>
          <a:prstGeom prst="rect">
            <a:avLst/>
          </a:prstGeom>
          <a:solidFill>
            <a:srgbClr val="21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4091F63-8E40-4A5F-985A-2F5DC8A211D0}"/>
              </a:ext>
            </a:extLst>
          </p:cNvPr>
          <p:cNvSpPr txBox="1"/>
          <p:nvPr/>
        </p:nvSpPr>
        <p:spPr>
          <a:xfrm>
            <a:off x="37564" y="1751225"/>
            <a:ext cx="21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C561691-8472-4300-A93B-43173F0B402C}"/>
              </a:ext>
            </a:extLst>
          </p:cNvPr>
          <p:cNvSpPr txBox="1"/>
          <p:nvPr/>
        </p:nvSpPr>
        <p:spPr>
          <a:xfrm>
            <a:off x="37564" y="2313223"/>
            <a:ext cx="17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研究及应用现状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09648DE-BF57-4C55-BD53-7B743623AC6F}"/>
              </a:ext>
            </a:extLst>
          </p:cNvPr>
          <p:cNvGrpSpPr/>
          <p:nvPr/>
        </p:nvGrpSpPr>
        <p:grpSpPr>
          <a:xfrm>
            <a:off x="-242781" y="3436173"/>
            <a:ext cx="2430780" cy="615507"/>
            <a:chOff x="-335280" y="1724346"/>
            <a:chExt cx="2430780" cy="615507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241881B8-E933-4C52-BA38-42767F7C6653}"/>
                </a:ext>
              </a:extLst>
            </p:cNvPr>
            <p:cNvSpPr/>
            <p:nvPr/>
          </p:nvSpPr>
          <p:spPr>
            <a:xfrm>
              <a:off x="-335280" y="1724346"/>
              <a:ext cx="2430780" cy="61550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EB8ACCE-F816-4F0E-82B3-9CD612B3E629}"/>
                </a:ext>
              </a:extLst>
            </p:cNvPr>
            <p:cNvSpPr txBox="1"/>
            <p:nvPr/>
          </p:nvSpPr>
          <p:spPr>
            <a:xfrm>
              <a:off x="-63434" y="1827093"/>
              <a:ext cx="1903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213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训练策略</a:t>
              </a:r>
            </a:p>
          </p:txBody>
        </p:sp>
        <p:sp>
          <p:nvSpPr>
            <p:cNvPr id="120" name="弧形 119">
              <a:extLst>
                <a:ext uri="{FF2B5EF4-FFF2-40B4-BE49-F238E27FC236}">
                  <a16:creationId xmlns:a16="http://schemas.microsoft.com/office/drawing/2014/main" id="{F4934CE7-03FA-4713-91AE-30FB01DA9399}"/>
                </a:ext>
              </a:extLst>
            </p:cNvPr>
            <p:cNvSpPr/>
            <p:nvPr/>
          </p:nvSpPr>
          <p:spPr>
            <a:xfrm rot="2700000">
              <a:off x="1467034" y="1834187"/>
              <a:ext cx="395824" cy="395824"/>
            </a:xfrm>
            <a:prstGeom prst="arc">
              <a:avLst/>
            </a:prstGeom>
            <a:ln w="50800" cap="rnd">
              <a:solidFill>
                <a:srgbClr val="213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0B574BA4-A6CE-4665-80FD-27CFBFB3ACDE}"/>
              </a:ext>
            </a:extLst>
          </p:cNvPr>
          <p:cNvSpPr txBox="1"/>
          <p:nvPr/>
        </p:nvSpPr>
        <p:spPr>
          <a:xfrm>
            <a:off x="34431" y="2877674"/>
            <a:ext cx="164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数据收集处理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F59DC79-962F-400F-9C27-8B61342A2C07}"/>
              </a:ext>
            </a:extLst>
          </p:cNvPr>
          <p:cNvSpPr txBox="1"/>
          <p:nvPr/>
        </p:nvSpPr>
        <p:spPr>
          <a:xfrm>
            <a:off x="37564" y="4243300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模型优化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50A37BD-30A0-43AB-A50D-F3C31F39D98F}"/>
              </a:ext>
            </a:extLst>
          </p:cNvPr>
          <p:cNvSpPr txBox="1"/>
          <p:nvPr/>
        </p:nvSpPr>
        <p:spPr>
          <a:xfrm>
            <a:off x="37564" y="4805298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073718D-CF2A-4039-A480-248E8103A680}"/>
              </a:ext>
            </a:extLst>
          </p:cNvPr>
          <p:cNvSpPr txBox="1"/>
          <p:nvPr/>
        </p:nvSpPr>
        <p:spPr>
          <a:xfrm>
            <a:off x="37564" y="5367296"/>
            <a:ext cx="13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5AB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总结展望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DE63CA5-B42A-44AE-8F84-44DBB716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72" y="336181"/>
            <a:ext cx="1007769" cy="1007769"/>
          </a:xfrm>
          <a:prstGeom prst="rect">
            <a:avLst/>
          </a:prstGeom>
        </p:spPr>
      </p:pic>
      <p:pic>
        <p:nvPicPr>
          <p:cNvPr id="122" name="图形 121">
            <a:extLst>
              <a:ext uri="{FF2B5EF4-FFF2-40B4-BE49-F238E27FC236}">
                <a16:creationId xmlns:a16="http://schemas.microsoft.com/office/drawing/2014/main" id="{8FB61C81-6532-4FC4-8BDB-7677165C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8467" y="5974467"/>
            <a:ext cx="883532" cy="883532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5A356F-854E-4326-A5CB-7CE919D05F4A}"/>
              </a:ext>
            </a:extLst>
          </p:cNvPr>
          <p:cNvSpPr/>
          <p:nvPr/>
        </p:nvSpPr>
        <p:spPr>
          <a:xfrm>
            <a:off x="4017038" y="2523164"/>
            <a:ext cx="6517843" cy="240084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优化算法：小批量随机梯度下降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而非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 Stopping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：每个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validation data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进行检验，保留最好结果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 Decay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：减小不重要的参数对最后结果的影响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：随机去掉一些节点，避免过拟合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输入图像大小：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2B2F00-19C9-4FFD-8A93-7C82ED2BD3D1}"/>
              </a:ext>
            </a:extLst>
          </p:cNvPr>
          <p:cNvSpPr txBox="1"/>
          <p:nvPr/>
        </p:nvSpPr>
        <p:spPr>
          <a:xfrm>
            <a:off x="2095500" y="323017"/>
            <a:ext cx="384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1372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100238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1F8B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 cap="rnd">
          <a:solidFill>
            <a:srgbClr val="00468E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 smtClean="0">
            <a:solidFill>
              <a:srgbClr val="1E1F8B"/>
            </a:solidFill>
            <a:latin typeface="浪漫雅圆" panose="02010601040101010101" pitchFamily="2" charset="-122"/>
            <a:ea typeface="浪漫雅圆" panose="02010601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ayon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1160</Words>
  <Application>Microsoft Office PowerPoint</Application>
  <PresentationFormat>宽屏</PresentationFormat>
  <Paragraphs>194</Paragraphs>
  <Slides>17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Calibri</vt:lpstr>
      <vt:lpstr>Calibri Light</vt:lpstr>
      <vt:lpstr>Times New Roman</vt:lpstr>
      <vt:lpstr>Office 主题​​</vt:lpstr>
      <vt:lpstr>Crayons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晓晴</dc:creator>
  <cp:lastModifiedBy>Laf Vincent</cp:lastModifiedBy>
  <cp:revision>423</cp:revision>
  <dcterms:created xsi:type="dcterms:W3CDTF">2018-05-13T04:03:14Z</dcterms:created>
  <dcterms:modified xsi:type="dcterms:W3CDTF">2019-05-28T06:24:34Z</dcterms:modified>
</cp:coreProperties>
</file>